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258" r:id="rId6"/>
    <p:sldId id="270" r:id="rId7"/>
    <p:sldId id="269" r:id="rId8"/>
    <p:sldId id="277" r:id="rId9"/>
    <p:sldId id="279" r:id="rId10"/>
    <p:sldId id="278" r:id="rId11"/>
    <p:sldId id="280" r:id="rId12"/>
    <p:sldId id="272" r:id="rId13"/>
    <p:sldId id="276" r:id="rId1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67A"/>
    <a:srgbClr val="0D1D51"/>
    <a:srgbClr val="0072C7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02" autoAdjust="0"/>
    <p:restoredTop sz="87949" autoAdjust="0"/>
  </p:normalViewPr>
  <p:slideViewPr>
    <p:cSldViewPr snapToGrid="0" showGuides="1">
      <p:cViewPr varScale="1">
        <p:scale>
          <a:sx n="60" d="100"/>
          <a:sy n="60" d="100"/>
        </p:scale>
        <p:origin x="-892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407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BF404C6-F3CC-4383-8FBC-3F7F856D112C}" type="datetime1">
              <a:rPr lang="ru-RU" smtClean="0"/>
              <a:t>05.09.2022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18A1656-FDB1-442A-B22F-67D2FDA9ED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7850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53AFD-DFF1-40C5-A030-1B2F2E9C0365}" type="datetime1">
              <a:rPr lang="ru-RU" smtClean="0"/>
              <a:pPr/>
              <a:t>05.09.2022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336304E-FDE3-4B4F-A3B7-EBE87F3FA5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851386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530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795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078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398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336304E-FDE3-4B4F-A3B7-EBE87F3FA5E2}" type="slidenum">
              <a:rPr lang="ru-RU" noProof="0" smtClean="0"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62286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336304E-FDE3-4B4F-A3B7-EBE87F3FA5E2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82157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156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220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2.sv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слайда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312605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504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3AE61224-6208-4388-840A-2A613B842650}"/>
              </a:ext>
            </a:extLst>
          </p:cNvPr>
          <p:cNvGrpSpPr/>
          <p:nvPr userDrawn="1"/>
        </p:nvGrpSpPr>
        <p:grpSpPr>
          <a:xfrm>
            <a:off x="-1871180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1" name="Полилиния 5">
              <a:extLst>
                <a:ext uri="{FF2B5EF4-FFF2-40B4-BE49-F238E27FC236}">
                  <a16:creationId xmlns="" xmlns:a16="http://schemas.microsoft.com/office/drawing/2014/main" id="{9C262CDC-D38F-428C-A15E-DDD5A48CA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6">
              <a:extLst>
                <a:ext uri="{FF2B5EF4-FFF2-40B4-BE49-F238E27FC236}">
                  <a16:creationId xmlns="" xmlns:a16="http://schemas.microsoft.com/office/drawing/2014/main" id="{6CA70729-6AED-407B-8058-1348C4E2E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3884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адрес электронной почты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844881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/>
            </a:lvl1pPr>
          </a:lstStyle>
          <a:p>
            <a:pPr marL="228600" lvl="0" indent="-228600" rtl="0"/>
            <a:r>
              <a:rPr lang="ru-RU" noProof="0" dirty="0"/>
              <a:t>Место для URL-адреса веб-сайта</a:t>
            </a:r>
          </a:p>
        </p:txBody>
      </p:sp>
      <p:pic>
        <p:nvPicPr>
          <p:cNvPr id="17" name="Графический объект 16" descr="Конверт">
            <a:extLst>
              <a:ext uri="{FF2B5EF4-FFF2-40B4-BE49-F238E27FC236}">
                <a16:creationId xmlns="" xmlns:a16="http://schemas.microsoft.com/office/drawing/2014/main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18" name="Графический объект 17" descr="Сеть">
            <a:extLst>
              <a:ext uri="{FF2B5EF4-FFF2-40B4-BE49-F238E27FC236}">
                <a16:creationId xmlns="" xmlns:a16="http://schemas.microsoft.com/office/drawing/2014/main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E9908F-CF81-43F9-880A-401D0C0F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429000"/>
            <a:ext cx="5011410" cy="651448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3713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77C312F4-62C2-4903-8C4B-423A8717E481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Графический объект 18" descr="Конверт">
            <a:extLst>
              <a:ext uri="{FF2B5EF4-FFF2-40B4-BE49-F238E27FC236}">
                <a16:creationId xmlns="" xmlns:a16="http://schemas.microsoft.com/office/drawing/2014/main" id="{A686352B-226C-4579-B831-0DC14EC389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20" name="Графический объект 19" descr="Сеть">
            <a:extLst>
              <a:ext uri="{FF2B5EF4-FFF2-40B4-BE49-F238E27FC236}">
                <a16:creationId xmlns="" xmlns:a16="http://schemas.microsoft.com/office/drawing/2014/main" id="{460C8169-012B-451A-A6C2-6FEC0DC82A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1" name="Подзаголовок 2">
            <a:extLst>
              <a:ext uri="{FF2B5EF4-FFF2-40B4-BE49-F238E27FC236}">
                <a16:creationId xmlns="" xmlns:a16="http://schemas.microsoft.com/office/drawing/2014/main" id="{ADF17BC1-06CE-42EA-A970-31A7ED871A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адрес электронной почты</a:t>
            </a:r>
          </a:p>
        </p:txBody>
      </p:sp>
      <p:sp>
        <p:nvSpPr>
          <p:cNvPr id="22" name="Текст 6">
            <a:extLst>
              <a:ext uri="{FF2B5EF4-FFF2-40B4-BE49-F238E27FC236}">
                <a16:creationId xmlns="" xmlns:a16="http://schemas.microsoft.com/office/drawing/2014/main" id="{7035F1B3-4E91-44FF-B4E7-E5D87C7A03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 dirty="0"/>
              <a:t>Место для URL-адреса веб-сайта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525B5135-F466-4A63-A42C-3BB2BAA7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158641"/>
            <a:ext cx="5011410" cy="921807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1010702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1F54E98B-AC75-484D-9121-68498EB888AA}"/>
              </a:ext>
            </a:extLst>
          </p:cNvPr>
          <p:cNvSpPr/>
          <p:nvPr userDrawn="1"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0578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 9">
            <a:extLst>
              <a:ext uri="{FF2B5EF4-FFF2-40B4-BE49-F238E27FC236}">
                <a16:creationId xmlns=""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rtlCol="0"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AD5251EA-F450-4DD1-995B-DC89513424C8}"/>
              </a:ext>
            </a:extLst>
          </p:cNvPr>
          <p:cNvGrpSpPr/>
          <p:nvPr userDrawn="1"/>
        </p:nvGrpSpPr>
        <p:grpSpPr>
          <a:xfrm rot="162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7" name="Овал 16">
              <a:extLst>
                <a:ext uri="{FF2B5EF4-FFF2-40B4-BE49-F238E27FC236}">
                  <a16:creationId xmlns="" xmlns:a16="http://schemas.microsoft.com/office/drawing/2014/main" id="{44882F4E-E8C8-46FE-A9C8-7B79782767F6}"/>
                </a:ext>
              </a:extLst>
            </p:cNvPr>
            <p:cNvSpPr/>
            <p:nvPr userDrawn="1"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="" xmlns:a16="http://schemas.microsoft.com/office/drawing/2014/main" id="{965CD13B-04FB-40D5-AF62-2F43CF49BA9B}"/>
                </a:ext>
              </a:extLst>
            </p:cNvPr>
            <p:cNvGrpSpPr/>
            <p:nvPr userDrawn="1"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  <a:solidFill>
              <a:schemeClr val="bg1">
                <a:alpha val="16000"/>
              </a:schemeClr>
            </a:solidFill>
          </p:grpSpPr>
          <p:sp>
            <p:nvSpPr>
              <p:cNvPr id="19" name="Полилиния 5">
                <a:extLst>
                  <a:ext uri="{FF2B5EF4-FFF2-40B4-BE49-F238E27FC236}">
                    <a16:creationId xmlns="" xmlns:a16="http://schemas.microsoft.com/office/drawing/2014/main" id="{01876F8F-C11E-4FB2-8150-1F0602752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4088" y="2241550"/>
                <a:ext cx="1905000" cy="2354263"/>
              </a:xfrm>
              <a:custGeom>
                <a:avLst/>
                <a:gdLst>
                  <a:gd name="T0" fmla="*/ 0 w 447"/>
                  <a:gd name="T1" fmla="*/ 264 h 553"/>
                  <a:gd name="T2" fmla="*/ 141 w 447"/>
                  <a:gd name="T3" fmla="*/ 48 h 553"/>
                  <a:gd name="T4" fmla="*/ 414 w 447"/>
                  <a:gd name="T5" fmla="*/ 67 h 553"/>
                  <a:gd name="T6" fmla="*/ 438 w 447"/>
                  <a:gd name="T7" fmla="*/ 98 h 553"/>
                  <a:gd name="T8" fmla="*/ 391 w 447"/>
                  <a:gd name="T9" fmla="*/ 111 h 553"/>
                  <a:gd name="T10" fmla="*/ 94 w 447"/>
                  <a:gd name="T11" fmla="*/ 149 h 553"/>
                  <a:gd name="T12" fmla="*/ 107 w 447"/>
                  <a:gd name="T13" fmla="*/ 424 h 553"/>
                  <a:gd name="T14" fmla="*/ 383 w 447"/>
                  <a:gd name="T15" fmla="*/ 453 h 553"/>
                  <a:gd name="T16" fmla="*/ 393 w 447"/>
                  <a:gd name="T17" fmla="*/ 446 h 553"/>
                  <a:gd name="T18" fmla="*/ 433 w 447"/>
                  <a:gd name="T19" fmla="*/ 449 h 553"/>
                  <a:gd name="T20" fmla="*/ 421 w 447"/>
                  <a:gd name="T21" fmla="*/ 485 h 553"/>
                  <a:gd name="T22" fmla="*/ 194 w 447"/>
                  <a:gd name="T23" fmla="*/ 531 h 553"/>
                  <a:gd name="T24" fmla="*/ 0 w 447"/>
                  <a:gd name="T25" fmla="*/ 264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7" h="553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0" name="Полилиния 6">
                <a:extLst>
                  <a:ext uri="{FF2B5EF4-FFF2-40B4-BE49-F238E27FC236}">
                    <a16:creationId xmlns="" xmlns:a16="http://schemas.microsoft.com/office/drawing/2014/main" id="{08A1D05F-5F61-4156-8C83-1A002AA1E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2538" y="2590800"/>
                <a:ext cx="835025" cy="1673225"/>
              </a:xfrm>
              <a:custGeom>
                <a:avLst/>
                <a:gdLst>
                  <a:gd name="T0" fmla="*/ 0 w 196"/>
                  <a:gd name="T1" fmla="*/ 198 h 393"/>
                  <a:gd name="T2" fmla="*/ 157 w 196"/>
                  <a:gd name="T3" fmla="*/ 8 h 393"/>
                  <a:gd name="T4" fmla="*/ 192 w 196"/>
                  <a:gd name="T5" fmla="*/ 22 h 393"/>
                  <a:gd name="T6" fmla="*/ 167 w 196"/>
                  <a:gd name="T7" fmla="*/ 56 h 393"/>
                  <a:gd name="T8" fmla="*/ 48 w 196"/>
                  <a:gd name="T9" fmla="*/ 198 h 393"/>
                  <a:gd name="T10" fmla="*/ 170 w 196"/>
                  <a:gd name="T11" fmla="*/ 339 h 393"/>
                  <a:gd name="T12" fmla="*/ 193 w 196"/>
                  <a:gd name="T13" fmla="*/ 372 h 393"/>
                  <a:gd name="T14" fmla="*/ 160 w 196"/>
                  <a:gd name="T15" fmla="*/ 387 h 393"/>
                  <a:gd name="T16" fmla="*/ 0 w 196"/>
                  <a:gd name="T17" fmla="*/ 198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6" h="393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sp>
        <p:nvSpPr>
          <p:cNvPr id="21" name="Текст 2">
            <a:extLst>
              <a:ext uri="{FF2B5EF4-FFF2-40B4-BE49-F238E27FC236}">
                <a16:creationId xmlns="" xmlns:a16="http://schemas.microsoft.com/office/drawing/2014/main" id="{4D77C47B-CC1E-41DA-9146-5DFD63065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654412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>
            <a:extLst>
              <a:ext uri="{FF2B5EF4-FFF2-40B4-BE49-F238E27FC236}">
                <a16:creationId xmlns="" xmlns:a16="http://schemas.microsoft.com/office/drawing/2014/main" id="{60E0B501-22AA-4685-BE9B-A267F6F675A7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4" name="Полилиния 5">
              <a:extLst>
                <a:ext uri="{FF2B5EF4-FFF2-40B4-BE49-F238E27FC236}">
                  <a16:creationId xmlns="" xmlns:a16="http://schemas.microsoft.com/office/drawing/2014/main" id="{5D0E179E-CA3D-4874-9ACD-F8990F48F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noProof="0" dirty="0"/>
            </a:p>
          </p:txBody>
        </p:sp>
        <p:sp>
          <p:nvSpPr>
            <p:cNvPr id="25" name="Полилиния 6">
              <a:extLst>
                <a:ext uri="{FF2B5EF4-FFF2-40B4-BE49-F238E27FC236}">
                  <a16:creationId xmlns="" xmlns:a16="http://schemas.microsoft.com/office/drawing/2014/main" id="{A9C53936-B93A-4CF6-8766-2FA93ACF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noProof="0" dirty="0"/>
            </a:p>
          </p:txBody>
        </p:sp>
        <p:sp>
          <p:nvSpPr>
            <p:cNvPr id="26" name="Полилиния 7">
              <a:extLst>
                <a:ext uri="{FF2B5EF4-FFF2-40B4-BE49-F238E27FC236}">
                  <a16:creationId xmlns="" xmlns:a16="http://schemas.microsoft.com/office/drawing/2014/main" id="{5776DEA2-5422-4F51-B359-652B7127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7" name="Объект 2">
            <a:extLst>
              <a:ext uri="{FF2B5EF4-FFF2-40B4-BE49-F238E27FC236}">
                <a16:creationId xmlns="" xmlns:a16="http://schemas.microsoft.com/office/drawing/2014/main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625"/>
            <a:ext cx="10837862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EC2DFD46-BF74-47BA-A496-92ED1979C3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3" name="Заголовок 1">
            <a:extLst>
              <a:ext uri="{FF2B5EF4-FFF2-40B4-BE49-F238E27FC236}">
                <a16:creationId xmlns="" xmlns:a16="http://schemas.microsoft.com/office/drawing/2014/main" id="{EF788279-D710-447A-9E71-4D134457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" noProof="0"/>
          </a:p>
        </p:txBody>
      </p:sp>
    </p:spTree>
    <p:extLst>
      <p:ext uri="{BB962C8B-B14F-4D97-AF65-F5344CB8AC3E}">
        <p14:creationId xmlns:p14="http://schemas.microsoft.com/office/powerpoint/2010/main" val="3789758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C2A6B906-ACDA-40FD-8AC8-0B693AB1279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9" name="Полилиния 5">
              <a:extLst>
                <a:ext uri="{FF2B5EF4-FFF2-40B4-BE49-F238E27FC236}">
                  <a16:creationId xmlns="" xmlns:a16="http://schemas.microsoft.com/office/drawing/2014/main" id="{717F7366-5A99-4065-90C2-AE7DF5DD0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6">
              <a:extLst>
                <a:ext uri="{FF2B5EF4-FFF2-40B4-BE49-F238E27FC236}">
                  <a16:creationId xmlns="" xmlns:a16="http://schemas.microsoft.com/office/drawing/2014/main" id="{90A089CA-63B9-4456-B0B1-17C75EBF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7">
              <a:extLst>
                <a:ext uri="{FF2B5EF4-FFF2-40B4-BE49-F238E27FC236}">
                  <a16:creationId xmlns="" xmlns:a16="http://schemas.microsoft.com/office/drawing/2014/main" id="{8D36B2D1-BCFE-43FC-8743-7B7A30E1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Объект 2">
            <a:extLst>
              <a:ext uri="{FF2B5EF4-FFF2-40B4-BE49-F238E27FC236}">
                <a16:creationId xmlns="" xmlns:a16="http://schemas.microsoft.com/office/drawing/2014/main" id="{079DA8F4-EDD3-4D62-A90B-8C3C1AFB0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503862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7" name="Объект 3">
            <a:extLst>
              <a:ext uri="{FF2B5EF4-FFF2-40B4-BE49-F238E27FC236}">
                <a16:creationId xmlns="" xmlns:a16="http://schemas.microsoft.com/office/drawing/2014/main" id="{DA0DA994-B4A9-447A-BEBF-3EA31D375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332150F9-14BF-4DCB-884D-49596914C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1" name="Заголовок 1">
            <a:extLst>
              <a:ext uri="{FF2B5EF4-FFF2-40B4-BE49-F238E27FC236}">
                <a16:creationId xmlns="" xmlns:a16="http://schemas.microsoft.com/office/drawing/2014/main" id="{19DEF115-82C2-4E9D-A22C-8DA561FB3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92934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>
            <a:extLst>
              <a:ext uri="{FF2B5EF4-FFF2-40B4-BE49-F238E27FC236}">
                <a16:creationId xmlns="" xmlns:a16="http://schemas.microsoft.com/office/drawing/2014/main" id="{616F52B4-215E-4237-893C-E22B23804744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2" name="Полилиния 5">
              <a:extLst>
                <a:ext uri="{FF2B5EF4-FFF2-40B4-BE49-F238E27FC236}">
                  <a16:creationId xmlns="" xmlns:a16="http://schemas.microsoft.com/office/drawing/2014/main" id="{B7C40C77-B795-4B07-B92D-2E8A5663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6">
              <a:extLst>
                <a:ext uri="{FF2B5EF4-FFF2-40B4-BE49-F238E27FC236}">
                  <a16:creationId xmlns="" xmlns:a16="http://schemas.microsoft.com/office/drawing/2014/main" id="{6E703A1E-5F10-4BB5-9D52-77CB6F599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7">
              <a:extLst>
                <a:ext uri="{FF2B5EF4-FFF2-40B4-BE49-F238E27FC236}">
                  <a16:creationId xmlns="" xmlns:a16="http://schemas.microsoft.com/office/drawing/2014/main" id="{22CEE04C-09CE-41CF-937D-EC2D3C23E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Текст 2">
            <a:extLst>
              <a:ext uri="{FF2B5EF4-FFF2-40B4-BE49-F238E27FC236}">
                <a16:creationId xmlns="" xmlns:a16="http://schemas.microsoft.com/office/drawing/2014/main" id="{774CF4BA-8DCB-42CF-A2C4-D6AF95EE3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7" name="Объект 3">
            <a:extLst>
              <a:ext uri="{FF2B5EF4-FFF2-40B4-BE49-F238E27FC236}">
                <a16:creationId xmlns="" xmlns:a16="http://schemas.microsoft.com/office/drawing/2014/main" id="{67BA8B6E-A28D-4658-8C91-6CA7BD539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505075"/>
            <a:ext cx="5157787" cy="368458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8" name="Текст 4">
            <a:extLst>
              <a:ext uri="{FF2B5EF4-FFF2-40B4-BE49-F238E27FC236}">
                <a16:creationId xmlns="" xmlns:a16="http://schemas.microsoft.com/office/drawing/2014/main" id="{F73B3215-82DB-4DBF-9E77-3AE2308C6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Объект 5">
            <a:extLst>
              <a:ext uri="{FF2B5EF4-FFF2-40B4-BE49-F238E27FC236}">
                <a16:creationId xmlns="" xmlns:a16="http://schemas.microsoft.com/office/drawing/2014/main" id="{8DFD34E8-36CC-4FFE-926B-C170208FE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03383C6B-3BE4-4380-AF26-1C21492FCE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5" name="Заголовок 1">
            <a:extLst>
              <a:ext uri="{FF2B5EF4-FFF2-40B4-BE49-F238E27FC236}">
                <a16:creationId xmlns="" xmlns:a16="http://schemas.microsoft.com/office/drawing/2014/main" id="{AE3770E9-CB74-47B0-8229-91F6F756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61794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21">
            <a:extLst>
              <a:ext uri="{FF2B5EF4-FFF2-40B4-BE49-F238E27FC236}">
                <a16:creationId xmlns="" xmlns:a16="http://schemas.microsoft.com/office/drawing/2014/main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768485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19" name="Заголовок 1">
            <a:extLst>
              <a:ext uri="{FF2B5EF4-FFF2-40B4-BE49-F238E27FC236}">
                <a16:creationId xmlns="" xmlns:a16="http://schemas.microsoft.com/office/drawing/2014/main" id="{19A1397F-1946-4CBE-9EC5-159C3CBC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20" name="Текст 3">
            <a:extLst>
              <a:ext uri="{FF2B5EF4-FFF2-40B4-BE49-F238E27FC236}">
                <a16:creationId xmlns="" xmlns:a16="http://schemas.microsoft.com/office/drawing/2014/main" id="{C535F2AB-153E-44A9-97BE-00553BEC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6298D65-1027-4897-A948-DCEEF8FC3D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85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>
            <a:extLst>
              <a:ext uri="{FF2B5EF4-FFF2-40B4-BE49-F238E27FC236}">
                <a16:creationId xmlns="" xmlns:a16="http://schemas.microsoft.com/office/drawing/2014/main" id="{9F866E5C-B8AA-4805-B232-831BA01AAF1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0" name="Полилиния 5">
              <a:extLst>
                <a:ext uri="{FF2B5EF4-FFF2-40B4-BE49-F238E27FC236}">
                  <a16:creationId xmlns="" xmlns:a16="http://schemas.microsoft.com/office/drawing/2014/main" id="{F98614F0-2DA3-4F29-8CB3-D61424AC8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6">
              <a:extLst>
                <a:ext uri="{FF2B5EF4-FFF2-40B4-BE49-F238E27FC236}">
                  <a16:creationId xmlns="" xmlns:a16="http://schemas.microsoft.com/office/drawing/2014/main" id="{66D52F08-13EC-4AB4-BB79-89A5395A0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7">
              <a:extLst>
                <a:ext uri="{FF2B5EF4-FFF2-40B4-BE49-F238E27FC236}">
                  <a16:creationId xmlns="" xmlns:a16="http://schemas.microsoft.com/office/drawing/2014/main" id="{2544236D-8C3A-41EF-9A68-C84A8A7D0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Заголовок 1">
            <a:extLst>
              <a:ext uri="{FF2B5EF4-FFF2-40B4-BE49-F238E27FC236}">
                <a16:creationId xmlns="" xmlns:a16="http://schemas.microsoft.com/office/drawing/2014/main" id="{9009D5C6-6206-4291-8037-67DC025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7" name="Текст 3">
            <a:extLst>
              <a:ext uri="{FF2B5EF4-FFF2-40B4-BE49-F238E27FC236}">
                <a16:creationId xmlns="" xmlns:a16="http://schemas.microsoft.com/office/drawing/2014/main" id="{BEB643FD-AA85-4A43-8EBD-AFD10DD98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Объект 2">
            <a:extLst>
              <a:ext uri="{FF2B5EF4-FFF2-40B4-BE49-F238E27FC236}">
                <a16:creationId xmlns="" xmlns:a16="http://schemas.microsoft.com/office/drawing/2014/main" id="{9001F313-F798-43BE-AFF0-A68C84C3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91881DEA-0ECB-4310-ADF5-4337ACB433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1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слайда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=""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=""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504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14083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333" userDrawn="1">
          <p15:clr>
            <a:srgbClr val="FBAE40"/>
          </p15:clr>
        </p15:guide>
        <p15:guide id="4" pos="3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rtlCol="0"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ACB5603-8A62-4D45-B6EF-0D7E2D5FC4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39388" y="1154832"/>
            <a:ext cx="7900525" cy="76446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Место для замещающего текста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5" name="Рисунок 14">
            <a:extLst>
              <a:ext uri="{FF2B5EF4-FFF2-40B4-BE49-F238E27FC236}">
                <a16:creationId xmlns="" xmlns:a16="http://schemas.microsoft.com/office/drawing/2014/main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3041" y="2270376"/>
            <a:ext cx="6206400" cy="4587625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5049557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и содержимое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 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grpSp>
        <p:nvGrpSpPr>
          <p:cNvPr id="10" name="Группа 9">
            <a:extLst>
              <a:ext uri="{FF2B5EF4-FFF2-40B4-BE49-F238E27FC236}">
                <a16:creationId xmlns="" xmlns:a16="http://schemas.microsoft.com/office/drawing/2014/main" id="{42E17FB3-B5C4-4B3A-A57B-C6493A9D0C66}"/>
              </a:ext>
            </a:extLst>
          </p:cNvPr>
          <p:cNvGrpSpPr/>
          <p:nvPr userDrawn="1"/>
        </p:nvGrpSpPr>
        <p:grpSpPr>
          <a:xfrm rot="8650774">
            <a:off x="5037655" y="4336093"/>
            <a:ext cx="1905000" cy="2354263"/>
            <a:chOff x="11114088" y="2241550"/>
            <a:chExt cx="1905000" cy="2354263"/>
          </a:xfrm>
          <a:solidFill>
            <a:schemeClr val="bg2"/>
          </a:solidFill>
        </p:grpSpPr>
        <p:sp>
          <p:nvSpPr>
            <p:cNvPr id="11" name="Полилиния 5">
              <a:extLst>
                <a:ext uri="{FF2B5EF4-FFF2-40B4-BE49-F238E27FC236}">
                  <a16:creationId xmlns="" xmlns:a16="http://schemas.microsoft.com/office/drawing/2014/main" id="{DCA6C454-F761-4265-BB5E-DFD947CC3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6">
              <a:extLst>
                <a:ext uri="{FF2B5EF4-FFF2-40B4-BE49-F238E27FC236}">
                  <a16:creationId xmlns="" xmlns:a16="http://schemas.microsoft.com/office/drawing/2014/main" id="{6B853B2F-9E1C-4AC4-9344-8610498D5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7">
              <a:extLst>
                <a:ext uri="{FF2B5EF4-FFF2-40B4-BE49-F238E27FC236}">
                  <a16:creationId xmlns="" xmlns:a16="http://schemas.microsoft.com/office/drawing/2014/main" id="{B7FCC84B-2235-4948-8277-8363DFC69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3" name="Рисунок 22">
            <a:extLst>
              <a:ext uri="{FF2B5EF4-FFF2-40B4-BE49-F238E27FC236}">
                <a16:creationId xmlns="" xmlns:a16="http://schemas.microsoft.com/office/drawing/2014/main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 rtlCol="0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9620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 rtlCol="0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14C1BF67-E354-4E04-8F94-BABF2B7D1AFB}"/>
              </a:ext>
            </a:extLst>
          </p:cNvPr>
          <p:cNvSpPr/>
          <p:nvPr userDrawn="1"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Рисунок 5">
            <a:extLst>
              <a:ext uri="{FF2B5EF4-FFF2-40B4-BE49-F238E27FC236}">
                <a16:creationId xmlns="" xmlns:a16="http://schemas.microsoft.com/office/drawing/2014/main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699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12E4E194-63F1-4D43-AC02-75733DF045E9}"/>
              </a:ext>
            </a:extLst>
          </p:cNvPr>
          <p:cNvSpPr/>
          <p:nvPr userDrawn="1"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Рисунок 11">
            <a:extLst>
              <a:ext uri="{FF2B5EF4-FFF2-40B4-BE49-F238E27FC236}">
                <a16:creationId xmlns="" xmlns:a16="http://schemas.microsoft.com/office/drawing/2014/main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3755C1FB-E61C-4BBC-8179-D34908DEA1B6}"/>
              </a:ext>
            </a:extLst>
          </p:cNvPr>
          <p:cNvSpPr/>
          <p:nvPr userDrawn="1"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823757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26" y="3207024"/>
            <a:ext cx="3445566" cy="2504663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Рисунок 5">
            <a:extLst>
              <a:ext uri="{FF2B5EF4-FFF2-40B4-BE49-F238E27FC236}">
                <a16:creationId xmlns="" xmlns:a16="http://schemas.microsoft.com/office/drawing/2014/main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630018"/>
            <a:ext cx="4424362" cy="4373217"/>
          </a:xfrm>
          <a:solidFill>
            <a:schemeClr val="bg2">
              <a:lumMod val="9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17" name="Объект 2">
            <a:extLst>
              <a:ext uri="{FF2B5EF4-FFF2-40B4-BE49-F238E27FC236}">
                <a16:creationId xmlns="" xmlns:a16="http://schemas.microsoft.com/office/drawing/2014/main" id="{147C9C38-5B17-467D-B581-EF28ECB11E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27490" y="3207024"/>
            <a:ext cx="3445200" cy="2504663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=""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19126" y="2711636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="" xmlns:a16="http://schemas.microsoft.com/office/drawing/2014/main" id="{F694448B-800C-40EF-8F61-18C018E837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527124" y="2711636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="" xmlns:a16="http://schemas.microsoft.com/office/drawing/2014/main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174103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срав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5CE6D5A-A5C0-4B12-A26A-691D5743FA5C}"/>
              </a:ext>
            </a:extLst>
          </p:cNvPr>
          <p:cNvSpPr/>
          <p:nvPr userDrawn="1"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4" y="2863158"/>
            <a:ext cx="4074002" cy="2846648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accent2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Номер слайда 5">
            <a:extLst>
              <a:ext uri="{FF2B5EF4-FFF2-40B4-BE49-F238E27FC236}">
                <a16:creationId xmlns="" xmlns:a16="http://schemas.microsoft.com/office/drawing/2014/main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Объект 2">
            <a:extLst>
              <a:ext uri="{FF2B5EF4-FFF2-40B4-BE49-F238E27FC236}">
                <a16:creationId xmlns="" xmlns:a16="http://schemas.microsoft.com/office/drawing/2014/main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09370" y="1903728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Место для раздела 01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="" xmlns:a16="http://schemas.microsoft.com/office/drawing/2014/main" id="{E5123CE7-2F8A-489B-BD99-0C2A33ADF49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327918" y="1648186"/>
            <a:ext cx="4074002" cy="2834508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="" xmlns:a16="http://schemas.microsoft.com/office/drawing/2014/main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75709" y="4963450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Место для раздела 02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Рисунок 11">
            <a:extLst>
              <a:ext uri="{FF2B5EF4-FFF2-40B4-BE49-F238E27FC236}">
                <a16:creationId xmlns="" xmlns:a16="http://schemas.microsoft.com/office/drawing/2014/main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9" name="Рисунок 11">
            <a:extLst>
              <a:ext uri="{FF2B5EF4-FFF2-40B4-BE49-F238E27FC236}">
                <a16:creationId xmlns="" xmlns:a16="http://schemas.microsoft.com/office/drawing/2014/main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891400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04B31150-A166-4DB3-A898-2154C9665891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2" name="Полилиния 5">
              <a:extLst>
                <a:ext uri="{FF2B5EF4-FFF2-40B4-BE49-F238E27FC236}">
                  <a16:creationId xmlns="" xmlns:a16="http://schemas.microsoft.com/office/drawing/2014/main" id="{1C1A95BC-42CA-4166-918D-DF430688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6">
              <a:extLst>
                <a:ext uri="{FF2B5EF4-FFF2-40B4-BE49-F238E27FC236}">
                  <a16:creationId xmlns="" xmlns:a16="http://schemas.microsoft.com/office/drawing/2014/main" id="{4B4D5F91-2158-4A30-B83C-5CC9CC6E5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">
              <a:extLst>
                <a:ext uri="{FF2B5EF4-FFF2-40B4-BE49-F238E27FC236}">
                  <a16:creationId xmlns="" xmlns:a16="http://schemas.microsoft.com/office/drawing/2014/main" id="{C509E5D6-79CC-4E1D-AAF4-C6F28F3C1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6" name="Заголовок 1">
            <a:extLst>
              <a:ext uri="{FF2B5EF4-FFF2-40B4-BE49-F238E27FC236}">
                <a16:creationId xmlns=""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=""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6476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групп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Группа 34">
            <a:extLst>
              <a:ext uri="{FF2B5EF4-FFF2-40B4-BE49-F238E27FC236}">
                <a16:creationId xmlns="" xmlns:a16="http://schemas.microsoft.com/office/drawing/2014/main" id="{431CD316-21C7-4FA9-A45A-374D6AE71ED5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36" name="Полилиния 5">
              <a:extLst>
                <a:ext uri="{FF2B5EF4-FFF2-40B4-BE49-F238E27FC236}">
                  <a16:creationId xmlns="" xmlns:a16="http://schemas.microsoft.com/office/drawing/2014/main" id="{E107D9FB-3967-4583-A9DA-6787AF712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6">
              <a:extLst>
                <a:ext uri="{FF2B5EF4-FFF2-40B4-BE49-F238E27FC236}">
                  <a16:creationId xmlns="" xmlns:a16="http://schemas.microsoft.com/office/drawing/2014/main" id="{138D5FEB-37FF-4F26-B625-CE2BE91FF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7">
              <a:extLst>
                <a:ext uri="{FF2B5EF4-FFF2-40B4-BE49-F238E27FC236}">
                  <a16:creationId xmlns="" xmlns:a16="http://schemas.microsoft.com/office/drawing/2014/main" id="{6C2B67E8-673C-422C-B021-296E2E2B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687010E4-ADF2-486D-8DF7-B0FF38C6DADF}"/>
              </a:ext>
            </a:extLst>
          </p:cNvPr>
          <p:cNvSpPr/>
          <p:nvPr userDrawn="1"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Овал 23">
            <a:extLst>
              <a:ext uri="{FF2B5EF4-FFF2-40B4-BE49-F238E27FC236}">
                <a16:creationId xmlns="" xmlns:a16="http://schemas.microsoft.com/office/drawing/2014/main" id="{9159AA79-2237-4A27-BBC2-D44032158D19}"/>
              </a:ext>
            </a:extLst>
          </p:cNvPr>
          <p:cNvSpPr/>
          <p:nvPr userDrawn="1"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0272B962-9566-42D2-B4C3-E7AA81884A83}"/>
              </a:ext>
            </a:extLst>
          </p:cNvPr>
          <p:cNvSpPr/>
          <p:nvPr userDrawn="1"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19733285-016C-4C38-816C-83D30C075C70}"/>
              </a:ext>
            </a:extLst>
          </p:cNvPr>
          <p:cNvSpPr/>
          <p:nvPr userDrawn="1"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0" name="Полилиния: Форма 19">
            <a:extLst>
              <a:ext uri="{FF2B5EF4-FFF2-40B4-BE49-F238E27FC236}">
                <a16:creationId xmlns="" xmlns:a16="http://schemas.microsoft.com/office/drawing/2014/main" id="{EF40DBA4-AB63-4B47-B37F-BCC3D59B5392}"/>
              </a:ext>
            </a:extLst>
          </p:cNvPr>
          <p:cNvSpPr/>
          <p:nvPr userDrawn="1"/>
        </p:nvSpPr>
        <p:spPr>
          <a:xfrm>
            <a:off x="4011967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олилиния: Форма 20">
            <a:extLst>
              <a:ext uri="{FF2B5EF4-FFF2-40B4-BE49-F238E27FC236}">
                <a16:creationId xmlns="" xmlns:a16="http://schemas.microsoft.com/office/drawing/2014/main" id="{33EF0AFB-D099-4FF1-8963-7DA87268867F}"/>
              </a:ext>
            </a:extLst>
          </p:cNvPr>
          <p:cNvSpPr/>
          <p:nvPr userDrawn="1"/>
        </p:nvSpPr>
        <p:spPr>
          <a:xfrm>
            <a:off x="6850703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="" xmlns:a16="http://schemas.microsoft.com/office/drawing/2014/main" id="{6872C96E-9AF3-4FA0-8180-C213C7F2209E}"/>
              </a:ext>
            </a:extLst>
          </p:cNvPr>
          <p:cNvSpPr/>
          <p:nvPr userDrawn="1"/>
        </p:nvSpPr>
        <p:spPr>
          <a:xfrm>
            <a:off x="9703086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="" xmlns:a16="http://schemas.microsoft.com/office/drawing/2014/main" id="{3A08BE29-CFA5-4E0D-9DBE-A430AE1B8072}"/>
              </a:ext>
            </a:extLst>
          </p:cNvPr>
          <p:cNvSpPr/>
          <p:nvPr userDrawn="1"/>
        </p:nvSpPr>
        <p:spPr>
          <a:xfrm>
            <a:off x="1158568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 1">
            <a:extLst>
              <a:ext uri="{FF2B5EF4-FFF2-40B4-BE49-F238E27FC236}">
                <a16:creationId xmlns="" xmlns:a16="http://schemas.microsoft.com/office/drawing/2014/main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="" xmlns:a16="http://schemas.microsoft.com/office/drawing/2014/main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1B995BE-66C2-4379-885F-4BE069DA39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Рисунок 2">
            <a:extLst>
              <a:ext uri="{FF2B5EF4-FFF2-40B4-BE49-F238E27FC236}">
                <a16:creationId xmlns="" xmlns:a16="http://schemas.microsoft.com/office/drawing/2014/main" id="{9B56B6C6-9F3C-4E80-BBAD-280E697B89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Рисунок 2">
            <a:extLst>
              <a:ext uri="{FF2B5EF4-FFF2-40B4-BE49-F238E27FC236}">
                <a16:creationId xmlns="" xmlns:a16="http://schemas.microsoft.com/office/drawing/2014/main" id="{54704160-1ED7-4B90-8963-0F887C73E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Рисунок 2">
            <a:extLst>
              <a:ext uri="{FF2B5EF4-FFF2-40B4-BE49-F238E27FC236}">
                <a16:creationId xmlns="" xmlns:a16="http://schemas.microsoft.com/office/drawing/2014/main" id="{36610597-6A76-4A06-82A5-A8FFC5BAE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7" name="Объект 2">
            <a:extLst>
              <a:ext uri="{FF2B5EF4-FFF2-40B4-BE49-F238E27FC236}">
                <a16:creationId xmlns="" xmlns:a16="http://schemas.microsoft.com/office/drawing/2014/main" id="{FF56D2E5-86E4-473A-A62F-B7029E5B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54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="" xmlns:a16="http://schemas.microsoft.com/office/drawing/2014/main" id="{93934E34-6CC7-492D-9515-EBEC72EFF4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24454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="" xmlns:a16="http://schemas.microsoft.com/office/drawing/2014/main" id="{E4E27467-A1AA-4773-AAB5-A96267FBD7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77853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="" xmlns:a16="http://schemas.microsoft.com/office/drawing/2014/main" id="{6CABD5EB-4A8B-448B-8ED1-B8B420815B2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77853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31" name="Объект 2">
            <a:extLst>
              <a:ext uri="{FF2B5EF4-FFF2-40B4-BE49-F238E27FC236}">
                <a16:creationId xmlns="" xmlns:a16="http://schemas.microsoft.com/office/drawing/2014/main" id="{0D86883C-E501-47FF-AE1A-E9CE8B71B42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16589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2" name="Объект 2">
            <a:extLst>
              <a:ext uri="{FF2B5EF4-FFF2-40B4-BE49-F238E27FC236}">
                <a16:creationId xmlns="" xmlns:a16="http://schemas.microsoft.com/office/drawing/2014/main" id="{3683A037-F698-4CC9-904D-F377D71F690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216589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="" xmlns:a16="http://schemas.microsoft.com/office/drawing/2014/main" id="{0A095594-2B82-44ED-8C9B-DA7C4D3D287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8972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="" xmlns:a16="http://schemas.microsoft.com/office/drawing/2014/main" id="{54CDD46A-22ED-48F5-9B5F-13B1B5C4B32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68972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</p:spTree>
    <p:extLst>
      <p:ext uri="{BB962C8B-B14F-4D97-AF65-F5344CB8AC3E}">
        <p14:creationId xmlns:p14="http://schemas.microsoft.com/office/powerpoint/2010/main" val="3876503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="" xmlns:a16="http://schemas.microsoft.com/office/drawing/2014/main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95D08EF-72FB-4F19-9916-65815A9C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A4B3A73-9DD3-4028-87DB-C033F5E3B44F}" type="datetime1">
              <a:rPr lang="ru-RU" noProof="0" smtClean="0"/>
              <a:t>05.09.2022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365084D-BC85-4A55-BD80-93876AD10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>
            <a:extLst>
              <a:ext uri="{FF2B5EF4-FFF2-40B4-BE49-F238E27FC236}">
                <a16:creationId xmlns="" xmlns:a16="http://schemas.microsoft.com/office/drawing/2014/main" id="{45FDEF23-A140-4DD6-A0D0-A86BD4DF3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0" r:id="rId4"/>
    <p:sldLayoutId id="2147483661" r:id="rId5"/>
    <p:sldLayoutId id="2147483662" r:id="rId6"/>
    <p:sldLayoutId id="2147483663" r:id="rId7"/>
    <p:sldLayoutId id="2147483654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3.svg"/><Relationship Id="rId5" Type="http://schemas.openxmlformats.org/officeDocument/2006/relationships/image" Target="../media/image18.png"/><Relationship Id="rId4" Type="http://schemas.openxmlformats.org/officeDocument/2006/relationships/image" Target="../media/image20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8EF7BD-FE81-4B20-8DC5-0B3EB736F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/>
            <a:r>
              <a:rPr lang="ru-RU" sz="2800" dirty="0"/>
              <a:t>Введение. Предмет и задачи промышленной биотехнологии (процессы и аппараты)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AFF0EFE-C50F-44EB-8978-B97795477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92" y="5056148"/>
            <a:ext cx="5213941" cy="791759"/>
          </a:xfrm>
        </p:spPr>
        <p:txBody>
          <a:bodyPr rtlCol="0"/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Лектор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           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к.б.н.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Ултанбекова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г.Д</a:t>
            </a:r>
            <a:r>
              <a:rPr lang="ru-RU" b="1" dirty="0" smtClean="0"/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712382" y="717912"/>
            <a:ext cx="5667168" cy="5305661"/>
          </a:xfrm>
        </p:spPr>
      </p:sp>
      <p:pic>
        <p:nvPicPr>
          <p:cNvPr id="9" name="Рисунок 8"/>
          <p:cNvPicPr/>
          <p:nvPr/>
        </p:nvPicPr>
        <p:blipFill rotWithShape="1">
          <a:blip r:embed="rId3"/>
          <a:srcRect l="15936" t="19394" r="63637" b="33832"/>
          <a:stretch/>
        </p:blipFill>
        <p:spPr bwMode="auto">
          <a:xfrm>
            <a:off x="1127051" y="850605"/>
            <a:ext cx="4433777" cy="51461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3"/>
          <a:srcRect l="15936" t="19394" r="63637" b="33832"/>
          <a:stretch/>
        </p:blipFill>
        <p:spPr bwMode="auto">
          <a:xfrm>
            <a:off x="1279451" y="1003005"/>
            <a:ext cx="4433777" cy="51461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3798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="" xmlns:a16="http://schemas.microsoft.com/office/drawing/2014/main" id="{E3C40962-BA6A-43E4-97BA-511A9B90C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2130" y="4537854"/>
            <a:ext cx="4540440" cy="503167"/>
          </a:xfrm>
        </p:spPr>
        <p:txBody>
          <a:bodyPr rtlCol="0"/>
          <a:lstStyle/>
          <a:p>
            <a:pPr rtl="0"/>
            <a:r>
              <a:rPr lang="en-US" dirty="0" smtClean="0"/>
              <a:t>ultanbekova77</a:t>
            </a:r>
            <a:r>
              <a:rPr lang="ru-RU" dirty="0" smtClean="0"/>
              <a:t>@</a:t>
            </a:r>
            <a:r>
              <a:rPr lang="en-US" dirty="0" smtClean="0"/>
              <a:t>mail.ru</a:t>
            </a:r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95D612B9-68B9-4C9F-98FE-CEE07DB1F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4141" y="3431647"/>
            <a:ext cx="5011410" cy="921807"/>
          </a:xfrm>
        </p:spPr>
        <p:txBody>
          <a:bodyPr rtlCol="0"/>
          <a:lstStyle/>
          <a:p>
            <a:pPr rtl="0"/>
            <a:r>
              <a:rPr lang="ru-RU" dirty="0"/>
              <a:t>Спасибо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проспект Aль-Фараби 71, Алматы 050040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101F212-213F-4FEB-9760-999F82D6DA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675"/>
          <a:stretch/>
        </p:blipFill>
        <p:spPr>
          <a:xfrm>
            <a:off x="0" y="0"/>
            <a:ext cx="12192000" cy="334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7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AB08B8-3DB3-4637-AE23-B8DB96D9F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3852" y="1556600"/>
            <a:ext cx="5086350" cy="559279"/>
          </a:xfrm>
        </p:spPr>
        <p:txBody>
          <a:bodyPr rtlCol="0"/>
          <a:lstStyle/>
          <a:p>
            <a:pPr algn="ctr"/>
            <a:r>
              <a:rPr lang="ru-RU" sz="3600" dirty="0"/>
              <a:t>СОДЕРЖАНИЕ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198AA37-E298-4CD8-9F0F-2123ACFD96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9777" y="2451172"/>
            <a:ext cx="5103627" cy="1642363"/>
          </a:xfrm>
        </p:spPr>
        <p:txBody>
          <a:bodyPr rtlCol="0"/>
          <a:lstStyle/>
          <a:p>
            <a:pPr>
              <a:spcBef>
                <a:spcPts val="0"/>
              </a:spcBef>
            </a:pPr>
            <a:r>
              <a:rPr lang="ru-RU" sz="2800" dirty="0" smtClean="0"/>
              <a:t>● </a:t>
            </a:r>
            <a:r>
              <a:rPr lang="ru-RU" sz="2800" dirty="0"/>
              <a:t>АСЕПТИКА В </a:t>
            </a:r>
            <a:r>
              <a:rPr lang="ru-RU" sz="2800" dirty="0" smtClean="0"/>
              <a:t>БИОТЕХНОЛОГИИ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●Выбор биотехнологических объектов</a:t>
            </a:r>
            <a:endParaRPr lang="ru-RU" sz="2800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15936" t="19394" r="63637" b="33832"/>
          <a:stretch/>
        </p:blipFill>
        <p:spPr bwMode="auto">
          <a:xfrm>
            <a:off x="1063256" y="850604"/>
            <a:ext cx="5082363" cy="53907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>
            <a:picLocks noGrp="1"/>
          </p:cNvPicPr>
          <p:nvPr>
            <p:ph type="pic" sz="quarter" idx="10"/>
          </p:nvPr>
        </p:nvPicPr>
        <p:blipFill rotWithShape="1">
          <a:blip r:embed="rId3"/>
          <a:srcRect l="12255" t="18732" r="59677" b="33772"/>
          <a:stretch/>
        </p:blipFill>
        <p:spPr bwMode="auto">
          <a:xfrm>
            <a:off x="4938306" y="425302"/>
            <a:ext cx="2046767" cy="18500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826102" y="4167963"/>
            <a:ext cx="524185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●</a:t>
            </a:r>
            <a:r>
              <a:rPr lang="ru-RU" dirty="0" smtClean="0"/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БИОСИСТЕМЫ И МЕТОДЫ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 В БИОТЕХНОЛОГИИ</a:t>
            </a:r>
          </a:p>
          <a:p>
            <a:endParaRPr lang="ru-RU" sz="2400" dirty="0">
              <a:solidFill>
                <a:schemeClr val="bg1"/>
              </a:solidFill>
            </a:endParaRPr>
          </a:p>
          <a:p>
            <a:endParaRPr lang="ru-RU" sz="2400" dirty="0" smtClean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85073" y="5456327"/>
            <a:ext cx="508288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2400" cap="all" dirty="0">
                <a:solidFill>
                  <a:prstClr val="white"/>
                </a:solidFill>
              </a:rPr>
              <a:t>● Сырьевые материалы и перспективы биотехнологии </a:t>
            </a:r>
          </a:p>
        </p:txBody>
      </p:sp>
    </p:spTree>
    <p:extLst>
      <p:ext uri="{BB962C8B-B14F-4D97-AF65-F5344CB8AC3E}">
        <p14:creationId xmlns:p14="http://schemas.microsoft.com/office/powerpoint/2010/main" val="316717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3A9A18-93E0-4615-B7AA-B8C8FBB1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556" y="393269"/>
            <a:ext cx="4937211" cy="1325563"/>
          </a:xfrm>
        </p:spPr>
        <p:txBody>
          <a:bodyPr rtlCol="0"/>
          <a:lstStyle/>
          <a:p>
            <a:pPr algn="ctr"/>
            <a:r>
              <a:rPr lang="ru-RU" sz="4000" dirty="0">
                <a:solidFill>
                  <a:schemeClr val="accent6">
                    <a:lumMod val="75000"/>
                  </a:schemeClr>
                </a:solidFill>
              </a:rPr>
              <a:t>АСЕПТИКА В БИОТЕХНОЛОГИИ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1B32C0-5E61-447F-9557-57AF415D6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79" y="1467293"/>
            <a:ext cx="5475767" cy="4709670"/>
          </a:xfrm>
        </p:spPr>
        <p:txBody>
          <a:bodyPr rtlCol="0"/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Асептика – это комплекс мероприятий, направленных на предотвращение попадания в среду (объект) посторонних микроорганизмов, включая болезнетворные (патогенные). Асептика может включать: влажную уборку помещений с обработкой УФ и антисептическими средствами, использование стерильных инструментов, использование стерильной технологической одежды, подачу стерильного воздуха в </a:t>
            </a:r>
            <a:r>
              <a:rPr lang="ru-RU" sz="2000" dirty="0" err="1">
                <a:solidFill>
                  <a:schemeClr val="accent6">
                    <a:lumMod val="75000"/>
                  </a:schemeClr>
                </a:solidFill>
              </a:rPr>
              <a:t>боксированные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 помещения, подачу стерильного воздуха в ферментер. </a:t>
            </a:r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Асептика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может включать влажную уборку помещений, обработку их ультрафиолетовыми лучами, антисептическими средствами, использование стерильных инструментов, сред, технологической одежды, подачу стерильного воздуха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BDDBFEE-BC50-46CF-AB8F-D145B99B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3</a:t>
            </a:fld>
            <a:endParaRPr lang="ru-RU"/>
          </a:p>
        </p:txBody>
      </p:sp>
      <p:pic>
        <p:nvPicPr>
          <p:cNvPr id="10" name="Рисунок 9"/>
          <p:cNvPicPr/>
          <p:nvPr/>
        </p:nvPicPr>
        <p:blipFill rotWithShape="1">
          <a:blip r:embed="rId3"/>
          <a:srcRect l="22139" t="14832" r="25882" b="23944"/>
          <a:stretch/>
        </p:blipFill>
        <p:spPr bwMode="auto">
          <a:xfrm>
            <a:off x="6134985" y="1307803"/>
            <a:ext cx="5374757" cy="42636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173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2A9C73-06ED-419B-81B5-491CBFC22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96" y="1985113"/>
            <a:ext cx="6542324" cy="4075445"/>
          </a:xfrm>
        </p:spPr>
        <p:txBody>
          <a:bodyPr rtlCol="0"/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Наиболее важным критерием, определяющим выбор сырья для биотехнологических процессов, являются: стоимость, наличие в достаточных количествах, химический состав, форма и степень </a:t>
            </a:r>
            <a:r>
              <a:rPr lang="ru-RU" sz="2000" dirty="0" err="1">
                <a:solidFill>
                  <a:schemeClr val="accent6">
                    <a:lumMod val="75000"/>
                  </a:schemeClr>
                </a:solidFill>
              </a:rPr>
              <a:t>окисленности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 источника углерода и т. п. </a:t>
            </a:r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настоящее время наиболее широко используемыми и коммерчески выгодными материалами являются крахмал (преимущественно кукурузный), метанол, меласса и сырой сахар. </a:t>
            </a:r>
            <a:endParaRPr lang="ru-RU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При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конверсии субстратов в биотехнологических процессах основное внимание обращается на создание безотходных производств, когда побочные продукты одного процесса служат питательными субстратами для последующего.</a:t>
            </a:r>
          </a:p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B5C6BAC-F3F8-4AA0-B332-02F66357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4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C50832-0B36-43C5-98EC-4CD165D7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835" y="953369"/>
            <a:ext cx="5544621" cy="1325563"/>
          </a:xfrm>
        </p:spPr>
        <p:txBody>
          <a:bodyPr rtlCol="0"/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Сырьевые материалы и перспективы биотехнологии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19252" t="28330" r="40320" b="35163"/>
          <a:stretch/>
        </p:blipFill>
        <p:spPr bwMode="auto">
          <a:xfrm>
            <a:off x="7028120" y="1095156"/>
            <a:ext cx="5046921" cy="385961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3356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938" y="499595"/>
            <a:ext cx="7426583" cy="1325563"/>
          </a:xfrm>
        </p:spPr>
        <p:txBody>
          <a:bodyPr/>
          <a:lstStyle/>
          <a:p>
            <a:pPr algn="ctr"/>
            <a:r>
              <a:rPr lang="ru-RU" dirty="0" smtClean="0"/>
              <a:t>Схема прохождения </a:t>
            </a:r>
            <a:r>
              <a:rPr lang="kk-KZ" dirty="0" smtClean="0"/>
              <a:t>«биологического синтеза» клетки и продукты синтеза, используемые в биотехнологии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EC71654-96A5-4280-94F3-931C61A9F92C}" type="slidenum">
              <a:rPr lang="ru-RU" noProof="0" smtClean="0"/>
              <a:pPr rtl="0"/>
              <a:t>5</a:t>
            </a:fld>
            <a:endParaRPr lang="ru-RU" noProof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1" t="48913" r="34982" b="30294"/>
          <a:stretch/>
        </p:blipFill>
        <p:spPr bwMode="auto">
          <a:xfrm>
            <a:off x="144323" y="2147777"/>
            <a:ext cx="8776393" cy="3572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86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836" y="180618"/>
            <a:ext cx="6948118" cy="1456796"/>
          </a:xfrm>
        </p:spPr>
        <p:txBody>
          <a:bodyPr/>
          <a:lstStyle/>
          <a:p>
            <a:pPr algn="ctr"/>
            <a:r>
              <a:rPr lang="kk-KZ" sz="3600" dirty="0" smtClean="0"/>
              <a:t>Основные направления развития биотехнологии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EC71654-96A5-4280-94F3-931C61A9F92C}" type="slidenum">
              <a:rPr lang="ru-RU" noProof="0" smtClean="0"/>
              <a:pPr rtl="0"/>
              <a:t>6</a:t>
            </a:fld>
            <a:endParaRPr lang="ru-RU" noProof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9" t="40587" r="35089" b="9618"/>
          <a:stretch/>
        </p:blipFill>
        <p:spPr bwMode="auto">
          <a:xfrm>
            <a:off x="329608" y="1435395"/>
            <a:ext cx="7304569" cy="516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74" t="13024" r="33721" b="13798"/>
          <a:stretch/>
        </p:blipFill>
        <p:spPr bwMode="auto">
          <a:xfrm>
            <a:off x="7634177" y="574156"/>
            <a:ext cx="4415215" cy="5582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944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938" y="499595"/>
            <a:ext cx="7309625" cy="1775772"/>
          </a:xfrm>
        </p:spPr>
        <p:txBody>
          <a:bodyPr/>
          <a:lstStyle/>
          <a:p>
            <a:pPr algn="ctr"/>
            <a:r>
              <a:rPr lang="kk-KZ" sz="3600" dirty="0" smtClean="0"/>
              <a:t>Достижения различных областей науки, влияющие на развитие биотехнологии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EC71654-96A5-4280-94F3-931C61A9F92C}" type="slidenum">
              <a:rPr lang="ru-RU" noProof="0" smtClean="0"/>
              <a:pPr rtl="0"/>
              <a:t>7</a:t>
            </a:fld>
            <a:endParaRPr lang="ru-RU" noProof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8" t="40428" r="28181" b="36013"/>
          <a:stretch/>
        </p:blipFill>
        <p:spPr bwMode="auto">
          <a:xfrm>
            <a:off x="19291" y="2434856"/>
            <a:ext cx="7782476" cy="2711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33689" t="22055" r="35508" b="26988"/>
          <a:stretch/>
        </p:blipFill>
        <p:spPr bwMode="auto">
          <a:xfrm>
            <a:off x="7801767" y="1913858"/>
            <a:ext cx="4298084" cy="36469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7890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938" y="499595"/>
            <a:ext cx="7011913" cy="1325563"/>
          </a:xfrm>
        </p:spPr>
        <p:txBody>
          <a:bodyPr/>
          <a:lstStyle/>
          <a:p>
            <a:pPr algn="ctr"/>
            <a:r>
              <a:rPr lang="kk-KZ" sz="4000" dirty="0" smtClean="0"/>
              <a:t>Новые направления в биотехнологии</a:t>
            </a:r>
            <a:endParaRPr lang="ru-RU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EC71654-96A5-4280-94F3-931C61A9F92C}" type="slidenum">
              <a:rPr lang="ru-RU" noProof="0" smtClean="0"/>
              <a:pPr rtl="0"/>
              <a:t>8</a:t>
            </a:fld>
            <a:endParaRPr lang="ru-RU" noProof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4" t="28682" r="27093" b="25582"/>
          <a:stretch/>
        </p:blipFill>
        <p:spPr bwMode="auto">
          <a:xfrm>
            <a:off x="145816" y="1633868"/>
            <a:ext cx="7711644" cy="4212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41" t="36124" r="25436" b="17364"/>
          <a:stretch/>
        </p:blipFill>
        <p:spPr bwMode="auto">
          <a:xfrm>
            <a:off x="7857460" y="1254642"/>
            <a:ext cx="4178597" cy="4257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77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63C2D9-0850-4620-BE32-11F44A927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Сравнение 02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A1C0347-C2C9-46A2-B7A6-9653B525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9</a:t>
            </a:fld>
            <a:endParaRPr lang="ru-RU"/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93A6F33C-3AFE-474E-AC15-C00F368C3C6A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 rtlCol="0"/>
          <a:lstStyle/>
          <a:p>
            <a:pPr rtl="0"/>
            <a:r>
              <a:rPr lang="ru-RU"/>
              <a:t>Место для раздела 01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="" xmlns:a16="http://schemas.microsoft.com/office/drawing/2014/main" id="{A1EE8A19-6968-4C81-B180-20FEF61ADEE1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 rtlCol="0"/>
          <a:lstStyle/>
          <a:p>
            <a:pPr rtl="0"/>
            <a:r>
              <a:rPr lang="ru-RU"/>
              <a:t>Место для раздела 02</a:t>
            </a:r>
          </a:p>
        </p:txBody>
      </p:sp>
      <p:pic>
        <p:nvPicPr>
          <p:cNvPr id="29" name="Рисунок 28" descr="Карандаш">
            <a:extLst>
              <a:ext uri="{FF2B5EF4-FFF2-40B4-BE49-F238E27FC236}">
                <a16:creationId xmlns="" xmlns:a16="http://schemas.microsoft.com/office/drawing/2014/main" id="{F0E35123-11A3-CD40-A44F-8A81B910563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/>
      </p:pic>
      <p:pic>
        <p:nvPicPr>
          <p:cNvPr id="31" name="Рисунок 30" descr="Ноутбук">
            <a:extLst>
              <a:ext uri="{FF2B5EF4-FFF2-40B4-BE49-F238E27FC236}">
                <a16:creationId xmlns="" xmlns:a16="http://schemas.microsoft.com/office/drawing/2014/main" id="{6BF407E9-98AE-2B40-90E3-1B14FC14FDB8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4" t="23876" r="27093" b="25582"/>
          <a:stretch/>
        </p:blipFill>
        <p:spPr bwMode="auto">
          <a:xfrm>
            <a:off x="3147236" y="1637414"/>
            <a:ext cx="5741583" cy="3466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6"/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0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кция №1 ПиА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ontoso v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0740512_TF34076243" id="{94C2722F-8848-4209-9C4C-09427914FB00}" vid="{8B6D946A-4E88-4114-B5AD-CF66231E8EA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0" ma:contentTypeDescription="Create a new document." ma:contentTypeScope="" ma:versionID="e39e7e9e36de66d473ce04bb4ab2dbb8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dc5994665da46609c24125788630d8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19797F-2510-4681-A59B-FCD8F3733FE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FF4E1AF-DB5E-4764-961C-6F82B33E9E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C31332-3081-4BD9-AD6F-078B4521F3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Лекция №1 ПиА</Template>
  <TotalTime>0</TotalTime>
  <Words>283</Words>
  <Application>Microsoft Office PowerPoint</Application>
  <PresentationFormat>Произвольный</PresentationFormat>
  <Paragraphs>43</Paragraphs>
  <Slides>10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Лекция №1 ПиА</vt:lpstr>
      <vt:lpstr>Введение. Предмет и задачи промышленной биотехнологии (процессы и аппараты)</vt:lpstr>
      <vt:lpstr>СОДЕРЖАНИЕ</vt:lpstr>
      <vt:lpstr>АСЕПТИКА В БИОТЕХНОЛОГИИ </vt:lpstr>
      <vt:lpstr>Сырьевые материалы и перспективы биотехнологии   </vt:lpstr>
      <vt:lpstr>Схема прохождения «биологического синтеза» клетки и продукты синтеза, используемые в биотехнологии</vt:lpstr>
      <vt:lpstr>Основные направления развития биотехнологии</vt:lpstr>
      <vt:lpstr>Достижения различных областей науки, влияющие на развитие биотехнологии</vt:lpstr>
      <vt:lpstr>Новые направления в биотехнологии</vt:lpstr>
      <vt:lpstr>Сравнение 02</vt:lpstr>
      <vt:lpstr>Спасибо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2022-09-04T17:48:37Z</dcterms:created>
  <dcterms:modified xsi:type="dcterms:W3CDTF">2022-09-04T20:13:16Z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